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506" r:id="rId3"/>
    <p:sldId id="515" r:id="rId4"/>
    <p:sldId id="482" r:id="rId5"/>
    <p:sldId id="511" r:id="rId6"/>
    <p:sldId id="517" r:id="rId7"/>
    <p:sldId id="518" r:id="rId8"/>
    <p:sldId id="520" r:id="rId9"/>
    <p:sldId id="521" r:id="rId10"/>
    <p:sldId id="522" r:id="rId11"/>
    <p:sldId id="519" r:id="rId12"/>
    <p:sldId id="527" r:id="rId13"/>
    <p:sldId id="512" r:id="rId14"/>
    <p:sldId id="513" r:id="rId15"/>
    <p:sldId id="516" r:id="rId16"/>
    <p:sldId id="488" r:id="rId17"/>
    <p:sldId id="510" r:id="rId18"/>
    <p:sldId id="489" r:id="rId19"/>
    <p:sldId id="490" r:id="rId20"/>
    <p:sldId id="491" r:id="rId21"/>
    <p:sldId id="492" r:id="rId22"/>
    <p:sldId id="493" r:id="rId23"/>
    <p:sldId id="496" r:id="rId24"/>
    <p:sldId id="494" r:id="rId25"/>
    <p:sldId id="495" r:id="rId26"/>
    <p:sldId id="486" r:id="rId27"/>
    <p:sldId id="487" r:id="rId28"/>
    <p:sldId id="485" r:id="rId29"/>
    <p:sldId id="484" r:id="rId30"/>
    <p:sldId id="524" r:id="rId31"/>
    <p:sldId id="531" r:id="rId32"/>
    <p:sldId id="526" r:id="rId33"/>
    <p:sldId id="532" r:id="rId34"/>
    <p:sldId id="528" r:id="rId35"/>
    <p:sldId id="525" r:id="rId36"/>
    <p:sldId id="505" r:id="rId37"/>
    <p:sldId id="507" r:id="rId38"/>
    <p:sldId id="508" r:id="rId39"/>
    <p:sldId id="509" r:id="rId40"/>
    <p:sldId id="514" r:id="rId41"/>
    <p:sldId id="529" r:id="rId42"/>
    <p:sldId id="530" r:id="rId4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824F"/>
    <a:srgbClr val="4B72B0"/>
    <a:srgbClr val="55A868"/>
    <a:srgbClr val="DD8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4"/>
    <p:restoredTop sz="96421"/>
  </p:normalViewPr>
  <p:slideViewPr>
    <p:cSldViewPr snapToGrid="0" snapToObjects="1">
      <p:cViewPr varScale="1">
        <p:scale>
          <a:sx n="133" d="100"/>
          <a:sy n="133" d="100"/>
        </p:scale>
        <p:origin x="20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7E50-E571-084A-8E73-0963AA7F891F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44A5-FEE1-2442-BA50-04A8DC53FB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the definitive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4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98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27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00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vergangenen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Alkoholkonsum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(VAS: “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bis "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Alkoholkonsum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[…]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begrenze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0: "NEIN,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speziellen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Vorsätze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1: "JA,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mehr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trinken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2: "JA, ich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möchte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weniger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üblich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trinken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8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3BC7-B1E6-844E-A7A8-255ED6B2C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761A-09EF-6243-A29C-8B79D55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8057-6522-374A-914E-0250650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231-E8BF-774B-BB9F-4988F9FC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F93C-C024-FF4A-8D6B-687A1A2C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43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3AEB-F09F-3048-9C2A-DBE0AB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BFF2-2D43-034F-8F69-A67654AFF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7AA6-2DFD-DE44-9CEA-622819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89F0-8FD8-1F42-9762-C91B4A0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F8AE-F056-9A4A-8AEB-FD8793D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7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6A1AB-2A1F-CB48-B3A4-74EEF061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81501-6A7C-2A4C-8642-AACECC92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1468-4E4F-444F-AFEF-3A3D0E94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C2C6-EFD7-D74D-A6E5-6DA1091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F4465-FEAA-D142-AADA-5455969C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51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A58E-206C-1047-A44C-92B8829E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166-AE1C-FE49-BFD1-9E60DB3F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AB1-6728-1449-9EAE-31BD00DD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5059-1E90-5A43-B69A-50504EB7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51E2-D6E7-2045-B007-FE32F25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2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0B-7194-7C4D-9DE9-D7110E0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7699-2633-F14E-8C3D-04D25AC0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0305-6F95-DD4B-938F-75E82A4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52B8-0153-EF42-BF54-BF2FE403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5E79-724E-1941-BD1C-E130935C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63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6B38-3976-FB49-8787-D72BC17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144A-D1D1-DC44-9F43-BFA1F02C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1A760-36FA-7C44-9BF8-D6A9E63A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4ED5-F468-1D47-B47F-CA3B9B2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425-C1EE-B249-A6BF-A1296CB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D857-2FB9-5C4C-AC21-1E44614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288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6BD2-445A-E143-BFD8-80703436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3E16-00C9-5148-B4B5-808FDE89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30BD-524F-1240-8114-32821E8A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7E766-80CD-ED4B-A3E1-EF81C14C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6028-6350-F84A-9496-C46BE7F1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B2B4D-8FBE-D942-8D7B-FFC7314E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662A-A39F-1E4A-8779-24B1A3E6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43D1C-8193-D145-8CEB-1AAFF448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7FE-909C-A047-B6CF-7F058EEE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8ED62-E654-914D-B791-BF584047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68142-C41A-A042-9507-49A04AB4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220E-4CC9-1345-9DF9-04A75A7A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9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E787C-291E-7746-B16C-4ACB32F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F4A5-32B8-004F-814E-CCCBFADA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5BF2-010B-CD49-A805-0ABFFD5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8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F79A-A8C7-FC40-92AA-A6D19734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BB07-505C-EC45-8530-C3E82F63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2B23-5037-6248-BD14-3D3021E9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1E00-D9B6-474C-8C69-78B79DFF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E3E15-7E25-7946-B079-057030E5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BD198-C535-0441-8F03-20E1082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96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C8E-E4E9-044D-B0FE-9F545642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7F36-8937-3E46-BD94-3117D377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AB85-8A74-CB4E-8C7A-21CE38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F006-80FB-E044-9CA7-514F1114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D2ED-FA38-0246-88BD-A3E2DDD4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0C29-F300-CD41-A169-2B22F7AD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3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DE02D-70CD-2440-AF48-D58A27F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86A9-FE36-024F-8689-9F45AC9B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6321-9A8D-5E4A-8BA3-87105214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F828-5F71-044E-8011-FB2256D38289}" type="datetimeFigureOut">
              <a:rPr lang="en-NL" smtClean="0"/>
              <a:t>17/06/2022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5175-8F2C-8D49-B66D-CBCC0EDD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6A09-132B-A24F-87F2-E3A7A2F5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14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E605-C612-AE42-BFA3-8496DFDA0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Reliability and Validity</a:t>
            </a:r>
            <a:r>
              <a:rPr lang="de-DE" sz="3600" dirty="0"/>
              <a:t>  </a:t>
            </a:r>
            <a:r>
              <a:rPr lang="en-US" sz="3600" b="1" dirty="0"/>
              <a:t> of smartphone-based cognitive-motivational experiments in alcohol use order 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2AD0-D3E0-DB47-907A-F07FA2ED6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6727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241488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241875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241875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2418757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459911" y="2085009"/>
            <a:ext cx="135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3060" y="2085008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77034" y="2090705"/>
            <a:ext cx="129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00644" y="2085010"/>
            <a:ext cx="1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756619" y="5587185"/>
            <a:ext cx="302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902026" y="1530374"/>
            <a:ext cx="16752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510650" y="5581050"/>
            <a:ext cx="366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805805"/>
            <a:ext cx="731190" cy="42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4825" y="4805805"/>
            <a:ext cx="786058" cy="414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6436783" y="225689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17" y="22607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8115857" y="22607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3057196" y="2260767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4715600" y="1927019"/>
            <a:ext cx="135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2978749" y="1927018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6432723" y="1932715"/>
            <a:ext cx="129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7856333" y="1927020"/>
            <a:ext cx="1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6157715" y="1372384"/>
            <a:ext cx="167520" cy="6368558"/>
          </a:xfrm>
          <a:prstGeom prst="leftBrace">
            <a:avLst>
              <a:gd name="adj1" fmla="val 8333"/>
              <a:gd name="adj2" fmla="val 4979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4643231" y="4703440"/>
            <a:ext cx="308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 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measures (2X)</a:t>
            </a:r>
            <a:endParaRPr lang="en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6596-66A0-2BE5-FC95-B89FD32A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46" y="2616577"/>
            <a:ext cx="1644823" cy="1624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EC94CD-BAE0-983C-EB7E-C2660BD6504D}"/>
              </a:ext>
            </a:extLst>
          </p:cNvPr>
          <p:cNvSpPr txBox="1"/>
          <p:nvPr/>
        </p:nvSpPr>
        <p:spPr>
          <a:xfrm>
            <a:off x="1009061" y="4703440"/>
            <a:ext cx="270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Laboratory: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3C84934-612D-77F1-D08A-C23D8BA5DF35}"/>
              </a:ext>
            </a:extLst>
          </p:cNvPr>
          <p:cNvSpPr/>
          <p:nvPr/>
        </p:nvSpPr>
        <p:spPr>
          <a:xfrm rot="16200000">
            <a:off x="1748960" y="3734251"/>
            <a:ext cx="167520" cy="1644823"/>
          </a:xfrm>
          <a:prstGeom prst="leftBrace">
            <a:avLst>
              <a:gd name="adj1" fmla="val 8333"/>
              <a:gd name="adj2" fmla="val 4982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84468-7C48-378F-FF90-EB5E1A862880}"/>
              </a:ext>
            </a:extLst>
          </p:cNvPr>
          <p:cNvSpPr txBox="1"/>
          <p:nvPr/>
        </p:nvSpPr>
        <p:spPr>
          <a:xfrm>
            <a:off x="1121163" y="1927017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58321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CA2EA6C-554B-1D42-B5BF-1BE1818F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24" y="1409357"/>
            <a:ext cx="1497527" cy="2463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8CB6C7-0820-0842-AD3A-C9AEDF9F96B4}"/>
              </a:ext>
            </a:extLst>
          </p:cNvPr>
          <p:cNvSpPr txBox="1"/>
          <p:nvPr/>
        </p:nvSpPr>
        <p:spPr>
          <a:xfrm>
            <a:off x="8763440" y="1807658"/>
            <a:ext cx="139010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dirty="0"/>
              <a:t>Think about yesterday. Which and how many drinks did you consume?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7AA4EF-8EA9-C14C-90E8-E90A3CA49154}"/>
              </a:ext>
            </a:extLst>
          </p:cNvPr>
          <p:cNvSpPr txBox="1"/>
          <p:nvPr/>
        </p:nvSpPr>
        <p:spPr>
          <a:xfrm>
            <a:off x="8758452" y="2194985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Small beers (0.2L)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7FA2C-D64D-C045-AD7F-45B5A1EACA92}"/>
              </a:ext>
            </a:extLst>
          </p:cNvPr>
          <p:cNvSpPr/>
          <p:nvPr/>
        </p:nvSpPr>
        <p:spPr>
          <a:xfrm>
            <a:off x="8786475" y="2346784"/>
            <a:ext cx="1426429" cy="145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7F93A6-10CA-484B-BCE6-86FCD1FB5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4" y="2428418"/>
            <a:ext cx="282747" cy="5175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A93876-7196-164F-9BB8-0629C0E1424E}"/>
              </a:ext>
            </a:extLst>
          </p:cNvPr>
          <p:cNvSpPr txBox="1"/>
          <p:nvPr/>
        </p:nvSpPr>
        <p:spPr>
          <a:xfrm>
            <a:off x="8758452" y="2959149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Medium beers (0.33L)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06885-6AAF-934E-9350-F49AC6F226C8}"/>
              </a:ext>
            </a:extLst>
          </p:cNvPr>
          <p:cNvSpPr txBox="1"/>
          <p:nvPr/>
        </p:nvSpPr>
        <p:spPr>
          <a:xfrm>
            <a:off x="8786474" y="3656328"/>
            <a:ext cx="518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5E3D04-B768-A344-B5C6-1F0A9742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3" y="3205728"/>
            <a:ext cx="282747" cy="51758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3AC8A7D-90DC-A240-B998-1756AED46025}"/>
              </a:ext>
            </a:extLst>
          </p:cNvPr>
          <p:cNvSpPr/>
          <p:nvPr/>
        </p:nvSpPr>
        <p:spPr>
          <a:xfrm>
            <a:off x="8956072" y="2448907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E90BD6-E688-FD42-B838-32BA3ECD02E1}"/>
              </a:ext>
            </a:extLst>
          </p:cNvPr>
          <p:cNvSpPr/>
          <p:nvPr/>
        </p:nvSpPr>
        <p:spPr>
          <a:xfrm>
            <a:off x="8953827" y="264165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34C639-912F-D64A-8A6C-A0558847C15B}"/>
              </a:ext>
            </a:extLst>
          </p:cNvPr>
          <p:cNvSpPr/>
          <p:nvPr/>
        </p:nvSpPr>
        <p:spPr>
          <a:xfrm>
            <a:off x="8959434" y="2859505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FE895A-8AD6-644B-BC83-821AD2C79E79}"/>
              </a:ext>
            </a:extLst>
          </p:cNvPr>
          <p:cNvSpPr/>
          <p:nvPr/>
        </p:nvSpPr>
        <p:spPr>
          <a:xfrm>
            <a:off x="8953827" y="3217154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755A01-616D-7C41-A14F-133769B6DBD2}"/>
              </a:ext>
            </a:extLst>
          </p:cNvPr>
          <p:cNvSpPr/>
          <p:nvPr/>
        </p:nvSpPr>
        <p:spPr>
          <a:xfrm>
            <a:off x="8956072" y="3441882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946DE7-2BE1-9441-8B31-A65D5B4ADA7C}"/>
              </a:ext>
            </a:extLst>
          </p:cNvPr>
          <p:cNvSpPr/>
          <p:nvPr/>
        </p:nvSpPr>
        <p:spPr>
          <a:xfrm>
            <a:off x="8963556" y="364239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27327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901603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378609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4-weekly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644301" y="108927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5764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416145" y="870819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669161" y="858151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440936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985285" y="5294977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4 weeks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727074" y="853932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 EMA Drinking 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F5FCB1-11F6-1946-81F3-AFF0F370C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216" y="1507267"/>
            <a:ext cx="1309343" cy="2160000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5189EB10-6ADC-C246-ADBB-B31902D41468}"/>
              </a:ext>
            </a:extLst>
          </p:cNvPr>
          <p:cNvSpPr/>
          <p:nvPr/>
        </p:nvSpPr>
        <p:spPr>
          <a:xfrm rot="16200000">
            <a:off x="9315792" y="3153742"/>
            <a:ext cx="369330" cy="130934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A994C6-9A14-6E4D-9B83-2A00E1D172B5}"/>
              </a:ext>
            </a:extLst>
          </p:cNvPr>
          <p:cNvCxnSpPr>
            <a:cxnSpLocks/>
          </p:cNvCxnSpPr>
          <p:nvPr/>
        </p:nvCxnSpPr>
        <p:spPr>
          <a:xfrm flipH="1">
            <a:off x="5162779" y="4005272"/>
            <a:ext cx="4323443" cy="1192876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44C70E-816B-0148-904D-BA92C8A31472}"/>
              </a:ext>
            </a:extLst>
          </p:cNvPr>
          <p:cNvCxnSpPr>
            <a:cxnSpLocks/>
          </p:cNvCxnSpPr>
          <p:nvPr/>
        </p:nvCxnSpPr>
        <p:spPr>
          <a:xfrm flipH="1">
            <a:off x="5320798" y="3987473"/>
            <a:ext cx="4175143" cy="1217848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6BFF55-EF58-E844-BE2A-0475E0302D12}"/>
              </a:ext>
            </a:extLst>
          </p:cNvPr>
          <p:cNvCxnSpPr>
            <a:cxnSpLocks/>
          </p:cNvCxnSpPr>
          <p:nvPr/>
        </p:nvCxnSpPr>
        <p:spPr>
          <a:xfrm flipH="1">
            <a:off x="5486357" y="3993079"/>
            <a:ext cx="4008882" cy="1212242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C51600-01E2-1247-AD86-C4B87992EFBD}"/>
              </a:ext>
            </a:extLst>
          </p:cNvPr>
          <p:cNvCxnSpPr>
            <a:cxnSpLocks/>
          </p:cNvCxnSpPr>
          <p:nvPr/>
        </p:nvCxnSpPr>
        <p:spPr>
          <a:xfrm flipH="1">
            <a:off x="5651385" y="3993078"/>
            <a:ext cx="3843854" cy="1205070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DF115-EBFF-E84B-A3D1-C1EF002DFE64}"/>
              </a:ext>
            </a:extLst>
          </p:cNvPr>
          <p:cNvCxnSpPr>
            <a:cxnSpLocks/>
          </p:cNvCxnSpPr>
          <p:nvPr/>
        </p:nvCxnSpPr>
        <p:spPr>
          <a:xfrm flipH="1">
            <a:off x="5838644" y="3979462"/>
            <a:ext cx="3664134" cy="1225859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07DA9B-2D3F-3343-AD02-5B188C29D4D0}"/>
              </a:ext>
            </a:extLst>
          </p:cNvPr>
          <p:cNvCxnSpPr>
            <a:cxnSpLocks/>
          </p:cNvCxnSpPr>
          <p:nvPr/>
        </p:nvCxnSpPr>
        <p:spPr>
          <a:xfrm rot="2700000" flipV="1">
            <a:off x="4345326" y="5192168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033D477-E911-2C42-871A-BE589B6964E4}"/>
              </a:ext>
            </a:extLst>
          </p:cNvPr>
          <p:cNvCxnSpPr>
            <a:cxnSpLocks/>
          </p:cNvCxnSpPr>
          <p:nvPr/>
        </p:nvCxnSpPr>
        <p:spPr>
          <a:xfrm rot="2700000" flipV="1">
            <a:off x="4991212" y="5199426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993DD3-BEB4-BE48-BAF7-9D4AA0C491A7}"/>
              </a:ext>
            </a:extLst>
          </p:cNvPr>
          <p:cNvSpPr txBox="1"/>
          <p:nvPr/>
        </p:nvSpPr>
        <p:spPr>
          <a:xfrm>
            <a:off x="680636" y="4491935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NL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3914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2D71C-E6C0-FA4A-8C14-340DAC781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8" b="33428"/>
          <a:stretch/>
        </p:blipFill>
        <p:spPr>
          <a:xfrm>
            <a:off x="5313980" y="1936750"/>
            <a:ext cx="4433570" cy="298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41005-4A2D-B449-A51C-69272C2A0D3A}"/>
              </a:ext>
            </a:extLst>
          </p:cNvPr>
          <p:cNvSpPr txBox="1"/>
          <p:nvPr/>
        </p:nvSpPr>
        <p:spPr>
          <a:xfrm rot="16200000">
            <a:off x="5088988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3861F-E7C3-F344-8A59-C882C8B9265E}"/>
              </a:ext>
            </a:extLst>
          </p:cNvPr>
          <p:cNvSpPr txBox="1"/>
          <p:nvPr/>
        </p:nvSpPr>
        <p:spPr>
          <a:xfrm rot="16200000">
            <a:off x="5469570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140C8-B5EE-EB4C-8DF9-4456BCC8506D}"/>
              </a:ext>
            </a:extLst>
          </p:cNvPr>
          <p:cNvSpPr txBox="1"/>
          <p:nvPr/>
        </p:nvSpPr>
        <p:spPr>
          <a:xfrm rot="16200000">
            <a:off x="5850152" y="5250331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(short)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DE4F4-790D-134A-928A-0A609259684A}"/>
              </a:ext>
            </a:extLst>
          </p:cNvPr>
          <p:cNvSpPr txBox="1"/>
          <p:nvPr/>
        </p:nvSpPr>
        <p:spPr>
          <a:xfrm rot="16200000">
            <a:off x="6014533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(delayed)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1D8EC-ACD9-3244-9294-FC36F8724802}"/>
              </a:ext>
            </a:extLst>
          </p:cNvPr>
          <p:cNvSpPr txBox="1"/>
          <p:nvPr/>
        </p:nvSpPr>
        <p:spPr>
          <a:xfrm rot="16200000">
            <a:off x="6395115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(long)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EB73D-94A8-1F48-9EA2-75BB538E5C85}"/>
              </a:ext>
            </a:extLst>
          </p:cNvPr>
          <p:cNvSpPr txBox="1"/>
          <p:nvPr/>
        </p:nvSpPr>
        <p:spPr>
          <a:xfrm rot="16200000">
            <a:off x="7156279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Sampling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589F1-FE19-4A47-9F42-82BC6A1827EA}"/>
              </a:ext>
            </a:extLst>
          </p:cNvPr>
          <p:cNvSpPr txBox="1"/>
          <p:nvPr/>
        </p:nvSpPr>
        <p:spPr>
          <a:xfrm rot="16200000">
            <a:off x="6775697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(encoding)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A9004-2110-8349-BAD5-B4555F0D009F}"/>
              </a:ext>
            </a:extLst>
          </p:cNvPr>
          <p:cNvSpPr txBox="1"/>
          <p:nvPr/>
        </p:nvSpPr>
        <p:spPr>
          <a:xfrm rot="16200000">
            <a:off x="7536861" y="5330339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(win)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3FEF7-330B-3D4E-8557-0B4E7DD3684F}"/>
              </a:ext>
            </a:extLst>
          </p:cNvPr>
          <p:cNvSpPr txBox="1"/>
          <p:nvPr/>
        </p:nvSpPr>
        <p:spPr>
          <a:xfrm rot="16200000">
            <a:off x="7917441" y="5330338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(mixed)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22ABD8-26D1-884E-B9AA-99C8DA74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3010" y="914400"/>
            <a:ext cx="3270408" cy="42352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07B4B-8A19-CC44-95DB-E43F064A4349}"/>
              </a:ext>
            </a:extLst>
          </p:cNvPr>
          <p:cNvSpPr txBox="1"/>
          <p:nvPr/>
        </p:nvSpPr>
        <p:spPr>
          <a:xfrm>
            <a:off x="2307131" y="5111831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Number of factors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066F5-884B-C64F-9094-A55C9C00829D}"/>
              </a:ext>
            </a:extLst>
          </p:cNvPr>
          <p:cNvSpPr txBox="1"/>
          <p:nvPr/>
        </p:nvSpPr>
        <p:spPr>
          <a:xfrm rot="16200000">
            <a:off x="349636" y="2893540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Eigenvalue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45689-3BE9-AD40-9C9C-3447E630BB0E}"/>
              </a:ext>
            </a:extLst>
          </p:cNvPr>
          <p:cNvSpPr txBox="1"/>
          <p:nvPr/>
        </p:nvSpPr>
        <p:spPr>
          <a:xfrm>
            <a:off x="1515617" y="294155"/>
            <a:ext cx="209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Scree plot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3FA1E-44A5-E441-96E7-5DB6E9C05158}"/>
              </a:ext>
            </a:extLst>
          </p:cNvPr>
          <p:cNvSpPr txBox="1"/>
          <p:nvPr/>
        </p:nvSpPr>
        <p:spPr>
          <a:xfrm>
            <a:off x="5313980" y="294155"/>
            <a:ext cx="309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Factor loadings and clustering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5BD43-6BFC-A848-A88E-EA740F8FC57E}"/>
              </a:ext>
            </a:extLst>
          </p:cNvPr>
          <p:cNvSpPr txBox="1"/>
          <p:nvPr/>
        </p:nvSpPr>
        <p:spPr>
          <a:xfrm rot="16200000">
            <a:off x="9151175" y="3483282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Factor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F6980-3330-6C45-A806-128F398E2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2" b="51980"/>
          <a:stretch/>
        </p:blipFill>
        <p:spPr>
          <a:xfrm>
            <a:off x="5418831" y="640263"/>
            <a:ext cx="3565630" cy="14452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F9EBF4-DA30-B25E-AF02-43EEAF4DE6EC}"/>
              </a:ext>
            </a:extLst>
          </p:cNvPr>
          <p:cNvSpPr txBox="1"/>
          <p:nvPr/>
        </p:nvSpPr>
        <p:spPr>
          <a:xfrm>
            <a:off x="4331660" y="3238203"/>
            <a:ext cx="105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Risk taking </a:t>
            </a:r>
          </a:p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(loss)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4C46A-69DF-5536-8C7B-3730041E914F}"/>
              </a:ext>
            </a:extLst>
          </p:cNvPr>
          <p:cNvSpPr txBox="1"/>
          <p:nvPr/>
        </p:nvSpPr>
        <p:spPr>
          <a:xfrm>
            <a:off x="4487680" y="2355350"/>
            <a:ext cx="89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Executive </a:t>
            </a:r>
          </a:p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864E2-881D-0DCF-12F6-2EDA527EACBE}"/>
              </a:ext>
            </a:extLst>
          </p:cNvPr>
          <p:cNvSpPr txBox="1"/>
          <p:nvPr/>
        </p:nvSpPr>
        <p:spPr>
          <a:xfrm>
            <a:off x="4331660" y="4193942"/>
            <a:ext cx="105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Risk taking </a:t>
            </a:r>
          </a:p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(win)</a:t>
            </a:r>
          </a:p>
        </p:txBody>
      </p:sp>
    </p:spTree>
    <p:extLst>
      <p:ext uri="{BB962C8B-B14F-4D97-AF65-F5344CB8AC3E}">
        <p14:creationId xmlns:p14="http://schemas.microsoft.com/office/powerpoint/2010/main" val="348202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77" t="1475" r="8800" b="670"/>
          <a:stretch/>
        </p:blipFill>
        <p:spPr>
          <a:xfrm>
            <a:off x="1182914" y="388767"/>
            <a:ext cx="7112000" cy="624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532852" y="776102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747596" y="1589493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738344" y="219767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95476" y="2711873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63452" y="3331260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63452" y="401389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48956" y="4796850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1706527" y="425564"/>
            <a:ext cx="184568" cy="1102865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1702607" y="1888988"/>
            <a:ext cx="184568" cy="84424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1699944" y="1582104"/>
            <a:ext cx="192270" cy="25283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1690015" y="2798799"/>
            <a:ext cx="192270" cy="22496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1704006" y="3113401"/>
            <a:ext cx="184568" cy="82146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1696925" y="4007388"/>
            <a:ext cx="192270" cy="246222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1692029" y="4317419"/>
            <a:ext cx="192270" cy="116310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1" t="13790" b="36283"/>
          <a:stretch/>
        </p:blipFill>
        <p:spPr>
          <a:xfrm>
            <a:off x="7020654" y="544067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9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A9CC1662-1CB8-FC4E-B01E-E4E8A8228DD4}"/>
              </a:ext>
            </a:extLst>
          </p:cNvPr>
          <p:cNvSpPr/>
          <p:nvPr/>
        </p:nvSpPr>
        <p:spPr>
          <a:xfrm rot="5400000">
            <a:off x="4442873" y="-300932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923694" y="-942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9739201-0195-964C-A3A7-9EB7909829F5}"/>
              </a:ext>
            </a:extLst>
          </p:cNvPr>
          <p:cNvSpPr/>
          <p:nvPr/>
        </p:nvSpPr>
        <p:spPr>
          <a:xfrm rot="5400000">
            <a:off x="5319912" y="138289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42CFB-B4BA-AC49-9D56-71101611F288}"/>
              </a:ext>
            </a:extLst>
          </p:cNvPr>
          <p:cNvSpPr txBox="1"/>
          <p:nvPr/>
        </p:nvSpPr>
        <p:spPr>
          <a:xfrm>
            <a:off x="4861819" y="119329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BBE20DA-ADAD-8B49-B611-DFB03670833E}"/>
              </a:ext>
            </a:extLst>
          </p:cNvPr>
          <p:cNvSpPr/>
          <p:nvPr/>
        </p:nvSpPr>
        <p:spPr>
          <a:xfrm rot="5400000">
            <a:off x="5969187" y="1405971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5E63B-A2C6-AC45-9CA2-5FF71ACA941F}"/>
              </a:ext>
            </a:extLst>
          </p:cNvPr>
          <p:cNvSpPr txBox="1"/>
          <p:nvPr/>
        </p:nvSpPr>
        <p:spPr>
          <a:xfrm>
            <a:off x="5540271" y="1532275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</p:spTree>
    <p:extLst>
      <p:ext uri="{BB962C8B-B14F-4D97-AF65-F5344CB8AC3E}">
        <p14:creationId xmlns:p14="http://schemas.microsoft.com/office/powerpoint/2010/main" val="1116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449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46987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8486" y="1573744"/>
            <a:ext cx="3591265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2676517" y="124240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6368655" y="1242403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Stop signal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5021570" y="156631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FDC24-7D98-0142-92B0-B740DF7F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1742"/>
          <a:stretch/>
        </p:blipFill>
        <p:spPr>
          <a:xfrm>
            <a:off x="2468486" y="4044742"/>
            <a:ext cx="3451474" cy="176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22612" y="3956455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6132251" y="1561675"/>
            <a:ext cx="2125458" cy="183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50875" y="3989278"/>
            <a:ext cx="2103577" cy="1835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6511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5314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7110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39281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2769034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3312833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3865260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4442086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6461210" y="3313584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93465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07221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1830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48646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31412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6626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799634" y="19374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185074" y="4942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854779" y="112960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19927" y="81283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179248" y="145108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28411" y="2444206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857952" y="21227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484468" y="178550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497964" y="276568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17284" y="37567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163484" y="3435232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28632" y="3134208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765738" y="40904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16258" y="4352275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02625" y="4702652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70879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 rot="-2700000">
            <a:off x="3992819" y="-2055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 rot="-2700000">
            <a:off x="4378259" y="950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 rot="-2700000">
            <a:off x="5047964" y="73035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 rot="-2700000">
            <a:off x="4713112" y="41359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 rot="-2700000">
            <a:off x="5372433" y="105183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 rot="-2700000">
            <a:off x="6321596" y="204495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 rot="-2700000">
            <a:off x="6051137" y="172348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 rot="-2700000">
            <a:off x="5677653" y="13862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 rot="-2700000">
            <a:off x="6691149" y="236643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 rot="-2700000">
            <a:off x="7710469" y="335745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 rot="-2700000">
            <a:off x="7356669" y="3035983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 rot="-2700000">
            <a:off x="7021817" y="2734959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 rot="-2700000">
            <a:off x="7958923" y="36912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 rot="-2700000">
            <a:off x="8309443" y="3953026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 rot="-2700000">
            <a:off x="8695810" y="4303403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48303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68675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3053631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32E3E-32ED-E445-A71E-398197AD2787}"/>
              </a:ext>
            </a:extLst>
          </p:cNvPr>
          <p:cNvCxnSpPr>
            <a:cxnSpLocks/>
          </p:cNvCxnSpPr>
          <p:nvPr/>
        </p:nvCxnSpPr>
        <p:spPr>
          <a:xfrm>
            <a:off x="2667786" y="1819373"/>
            <a:ext cx="857839" cy="0"/>
          </a:xfrm>
          <a:prstGeom prst="lin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877316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423027" y="3025350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283746" y="435138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490633" y="352192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705379" y="168950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705379" y="202217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3002404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121235" y="332197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2558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6512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324931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8715" y="15314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82749" y="153221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83461" y="184429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299508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91045" y="364528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4021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7975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155320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9418475-E020-7E46-99FC-0F655E30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2006"/>
          <a:stretch/>
        </p:blipFill>
        <p:spPr>
          <a:xfrm>
            <a:off x="2424857" y="4042611"/>
            <a:ext cx="3666822" cy="17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2265"/>
          <a:stretch/>
        </p:blipFill>
        <p:spPr>
          <a:xfrm>
            <a:off x="6123280" y="1604220"/>
            <a:ext cx="3678139" cy="1752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6358906" y="124230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2632452" y="1242300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Inhibition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8587913" y="1566207"/>
            <a:ext cx="1342471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02426" y="4003959"/>
            <a:ext cx="121095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6239" y="1604588"/>
            <a:ext cx="2319553" cy="1800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42466" y="4038971"/>
            <a:ext cx="2319968" cy="18004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8340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2266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6348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25946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6429121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6972920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7510479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8087305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2725007" y="3313481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bias</a:t>
            </a:r>
          </a:p>
        </p:txBody>
      </p:sp>
    </p:spTree>
    <p:extLst>
      <p:ext uri="{BB962C8B-B14F-4D97-AF65-F5344CB8AC3E}">
        <p14:creationId xmlns:p14="http://schemas.microsoft.com/office/powerpoint/2010/main" val="411198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12E73-E460-C1C7-00DE-14B1ED2AC4FF}"/>
              </a:ext>
            </a:extLst>
          </p:cNvPr>
          <p:cNvGrpSpPr/>
          <p:nvPr/>
        </p:nvGrpSpPr>
        <p:grpSpPr>
          <a:xfrm>
            <a:off x="1171074" y="705852"/>
            <a:ext cx="7092902" cy="5323354"/>
            <a:chOff x="1171074" y="705852"/>
            <a:chExt cx="7092902" cy="53233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7897EC-EDCE-068D-C0C2-2EF194EFE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311"/>
            <a:stretch/>
          </p:blipFill>
          <p:spPr>
            <a:xfrm>
              <a:off x="2966899" y="705852"/>
              <a:ext cx="5297077" cy="5323354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47E2BF60-213E-3F3D-F571-CF0925C1F1D0}"/>
                </a:ext>
              </a:extLst>
            </p:cNvPr>
            <p:cNvSpPr/>
            <p:nvPr/>
          </p:nvSpPr>
          <p:spPr>
            <a:xfrm>
              <a:off x="2810447" y="753982"/>
              <a:ext cx="213496" cy="105909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FE69E17-FA6E-DAE9-A7BF-1F48ABCB8BEB}"/>
                </a:ext>
              </a:extLst>
            </p:cNvPr>
            <p:cNvSpPr/>
            <p:nvPr/>
          </p:nvSpPr>
          <p:spPr>
            <a:xfrm>
              <a:off x="2810447" y="1883791"/>
              <a:ext cx="213496" cy="1066481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AFECBE8-DA3C-C9CF-1D8D-C280C0D5FDCF}"/>
                </a:ext>
              </a:extLst>
            </p:cNvPr>
            <p:cNvSpPr/>
            <p:nvPr/>
          </p:nvSpPr>
          <p:spPr>
            <a:xfrm>
              <a:off x="2810447" y="3267842"/>
              <a:ext cx="213496" cy="145655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96C70-177D-2821-5B2D-BDE73EF6C230}"/>
                </a:ext>
              </a:extLst>
            </p:cNvPr>
            <p:cNvSpPr txBox="1"/>
            <p:nvPr/>
          </p:nvSpPr>
          <p:spPr>
            <a:xfrm>
              <a:off x="1171074" y="1181203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task factors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7B6CB-25F0-5C91-EF24-6D55FCE77133}"/>
                </a:ext>
              </a:extLst>
            </p:cNvPr>
            <p:cNvSpPr txBox="1"/>
            <p:nvPr/>
          </p:nvSpPr>
          <p:spPr>
            <a:xfrm>
              <a:off x="1323474" y="2276402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Retrospective drinking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BC0A2-99DE-86CA-EB9A-89F3DA2800CB}"/>
                </a:ext>
              </a:extLst>
            </p:cNvPr>
            <p:cNvSpPr txBox="1"/>
            <p:nvPr/>
          </p:nvSpPr>
          <p:spPr>
            <a:xfrm>
              <a:off x="1277332" y="3864989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 drinking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AB835-3951-A95D-8F71-C330AB4F2DF4}"/>
                </a:ext>
              </a:extLst>
            </p:cNvPr>
            <p:cNvSpPr txBox="1"/>
            <p:nvPr/>
          </p:nvSpPr>
          <p:spPr>
            <a:xfrm>
              <a:off x="1374122" y="2985946"/>
              <a:ext cx="1543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AUD criteria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797010"/>
            <a:ext cx="825022" cy="2337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A760E-C4BE-07CE-0D2B-573CE437D52E}"/>
              </a:ext>
            </a:extLst>
          </p:cNvPr>
          <p:cNvSpPr txBox="1"/>
          <p:nvPr/>
        </p:nvSpPr>
        <p:spPr>
          <a:xfrm>
            <a:off x="6643658" y="718247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E0E64-52C8-4AE1-9513-5465E02AE06D}"/>
              </a:ext>
            </a:extLst>
          </p:cNvPr>
          <p:cNvSpPr txBox="1"/>
          <p:nvPr/>
        </p:nvSpPr>
        <p:spPr>
          <a:xfrm>
            <a:off x="6032244" y="963259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.05</a:t>
            </a:r>
          </a:p>
        </p:txBody>
      </p:sp>
    </p:spTree>
    <p:extLst>
      <p:ext uri="{BB962C8B-B14F-4D97-AF65-F5344CB8AC3E}">
        <p14:creationId xmlns:p14="http://schemas.microsoft.com/office/powerpoint/2010/main" val="79584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812E73-E460-C1C7-00DE-14B1ED2AC4FF}"/>
              </a:ext>
            </a:extLst>
          </p:cNvPr>
          <p:cNvGrpSpPr/>
          <p:nvPr/>
        </p:nvGrpSpPr>
        <p:grpSpPr>
          <a:xfrm>
            <a:off x="1171074" y="705852"/>
            <a:ext cx="7092902" cy="5323354"/>
            <a:chOff x="1171074" y="705852"/>
            <a:chExt cx="7092902" cy="53233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7897EC-EDCE-068D-C0C2-2EF194EFE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311"/>
            <a:stretch/>
          </p:blipFill>
          <p:spPr>
            <a:xfrm>
              <a:off x="2966899" y="705852"/>
              <a:ext cx="5297077" cy="5323354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47E2BF60-213E-3F3D-F571-CF0925C1F1D0}"/>
                </a:ext>
              </a:extLst>
            </p:cNvPr>
            <p:cNvSpPr/>
            <p:nvPr/>
          </p:nvSpPr>
          <p:spPr>
            <a:xfrm>
              <a:off x="2810447" y="753982"/>
              <a:ext cx="213496" cy="105909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FE69E17-FA6E-DAE9-A7BF-1F48ABCB8BEB}"/>
                </a:ext>
              </a:extLst>
            </p:cNvPr>
            <p:cNvSpPr/>
            <p:nvPr/>
          </p:nvSpPr>
          <p:spPr>
            <a:xfrm>
              <a:off x="2810447" y="1883791"/>
              <a:ext cx="213496" cy="1066481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AFECBE8-DA3C-C9CF-1D8D-C280C0D5FDCF}"/>
                </a:ext>
              </a:extLst>
            </p:cNvPr>
            <p:cNvSpPr/>
            <p:nvPr/>
          </p:nvSpPr>
          <p:spPr>
            <a:xfrm>
              <a:off x="2810447" y="3267842"/>
              <a:ext cx="213496" cy="1456558"/>
            </a:xfrm>
            <a:prstGeom prst="leftBrace">
              <a:avLst/>
            </a:prstGeom>
            <a:ln w="1778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296C70-177D-2821-5B2D-BDE73EF6C230}"/>
                </a:ext>
              </a:extLst>
            </p:cNvPr>
            <p:cNvSpPr txBox="1"/>
            <p:nvPr/>
          </p:nvSpPr>
          <p:spPr>
            <a:xfrm>
              <a:off x="1171074" y="1181203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task factors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57B6CB-25F0-5C91-EF24-6D55FCE77133}"/>
                </a:ext>
              </a:extLst>
            </p:cNvPr>
            <p:cNvSpPr txBox="1"/>
            <p:nvPr/>
          </p:nvSpPr>
          <p:spPr>
            <a:xfrm>
              <a:off x="1323474" y="2276402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Retrospective drinking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BC0A2-99DE-86CA-EB9A-89F3DA2800CB}"/>
                </a:ext>
              </a:extLst>
            </p:cNvPr>
            <p:cNvSpPr txBox="1"/>
            <p:nvPr/>
          </p:nvSpPr>
          <p:spPr>
            <a:xfrm>
              <a:off x="1277332" y="3864989"/>
              <a:ext cx="1486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EMA drinking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AB835-3951-A95D-8F71-C330AB4F2DF4}"/>
                </a:ext>
              </a:extLst>
            </p:cNvPr>
            <p:cNvSpPr txBox="1"/>
            <p:nvPr/>
          </p:nvSpPr>
          <p:spPr>
            <a:xfrm>
              <a:off x="1374122" y="2985946"/>
              <a:ext cx="1543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AUD criteria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797010"/>
            <a:ext cx="825022" cy="2337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A760E-C4BE-07CE-0D2B-573CE437D52E}"/>
              </a:ext>
            </a:extLst>
          </p:cNvPr>
          <p:cNvSpPr txBox="1"/>
          <p:nvPr/>
        </p:nvSpPr>
        <p:spPr>
          <a:xfrm>
            <a:off x="6643658" y="718247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 correlation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E0E64-52C8-4AE1-9513-5465E02AE06D}"/>
              </a:ext>
            </a:extLst>
          </p:cNvPr>
          <p:cNvSpPr txBox="1"/>
          <p:nvPr/>
        </p:nvSpPr>
        <p:spPr>
          <a:xfrm>
            <a:off x="6032244" y="963259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</a:t>
            </a:r>
            <a:r>
              <a:rPr lang="en-NL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.005</a:t>
            </a:r>
            <a:endParaRPr lang="en-N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73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5065" y="264035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79354" y="418903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486631" y="489539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395211" y="1622593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938740" y="2170860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943617" y="3858576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938283" y="1471748"/>
            <a:ext cx="184568" cy="56463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810CB-4C42-F6BC-4B0E-0E072589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97"/>
          <a:stretch/>
        </p:blipFill>
        <p:spPr>
          <a:xfrm>
            <a:off x="4115722" y="1406037"/>
            <a:ext cx="5051236" cy="4995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36766" y="349054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402150" y="1217471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5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854D7C-ECB7-987D-5B1F-CD59D13BD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9"/>
          <a:stretch/>
        </p:blipFill>
        <p:spPr>
          <a:xfrm>
            <a:off x="2193292" y="689810"/>
            <a:ext cx="7805416" cy="6168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543631-4248-F4B3-DDCF-E33CDCF614CF}"/>
              </a:ext>
            </a:extLst>
          </p:cNvPr>
          <p:cNvSpPr/>
          <p:nvPr/>
        </p:nvSpPr>
        <p:spPr>
          <a:xfrm>
            <a:off x="8430126" y="5342021"/>
            <a:ext cx="425116" cy="1010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6438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3D773C-8D59-4C87-9B00-F714FD061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57" y="831274"/>
            <a:ext cx="5135030" cy="3423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 rot="16200000">
            <a:off x="3158713" y="2595918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g/alc per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60310-36F6-935E-4F09-429C3B46EF10}"/>
              </a:ext>
            </a:extLst>
          </p:cNvPr>
          <p:cNvSpPr txBox="1"/>
          <p:nvPr/>
        </p:nvSpPr>
        <p:spPr>
          <a:xfrm>
            <a:off x="5382566" y="4103809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561DE-8720-C7C8-6EE9-757983923E48}"/>
              </a:ext>
            </a:extLst>
          </p:cNvPr>
          <p:cNvSpPr txBox="1"/>
          <p:nvPr/>
        </p:nvSpPr>
        <p:spPr>
          <a:xfrm>
            <a:off x="8372006" y="857698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weekend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55168-1B5E-F294-B7D4-7B87EC04F60C}"/>
              </a:ext>
            </a:extLst>
          </p:cNvPr>
          <p:cNvSpPr txBox="1"/>
          <p:nvPr/>
        </p:nvSpPr>
        <p:spPr>
          <a:xfrm>
            <a:off x="8372006" y="1111831"/>
            <a:ext cx="14812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weekday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4D4036-03EC-03C6-AF93-AEE1B0DD1C3A}"/>
              </a:ext>
            </a:extLst>
          </p:cNvPr>
          <p:cNvCxnSpPr>
            <a:cxnSpLocks/>
          </p:cNvCxnSpPr>
          <p:nvPr/>
        </p:nvCxnSpPr>
        <p:spPr>
          <a:xfrm>
            <a:off x="8121707" y="993228"/>
            <a:ext cx="244365" cy="0"/>
          </a:xfrm>
          <a:prstGeom prst="line">
            <a:avLst/>
          </a:prstGeom>
          <a:ln w="25400">
            <a:solidFill>
              <a:srgbClr val="4B7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DCD421-48EC-0141-F97C-DED138C96B7D}"/>
              </a:ext>
            </a:extLst>
          </p:cNvPr>
          <p:cNvCxnSpPr>
            <a:cxnSpLocks/>
          </p:cNvCxnSpPr>
          <p:nvPr/>
        </p:nvCxnSpPr>
        <p:spPr>
          <a:xfrm>
            <a:off x="8121707" y="1255987"/>
            <a:ext cx="244365" cy="0"/>
          </a:xfrm>
          <a:prstGeom prst="line">
            <a:avLst/>
          </a:prstGeom>
          <a:ln w="25400">
            <a:solidFill>
              <a:srgbClr val="DC82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34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>
            <a:extLst>
              <a:ext uri="{FF2B5EF4-FFF2-40B4-BE49-F238E27FC236}">
                <a16:creationId xmlns:a16="http://schemas.microsoft.com/office/drawing/2014/main" id="{47E2BF60-213E-3F3D-F571-CF0925C1F1D0}"/>
              </a:ext>
            </a:extLst>
          </p:cNvPr>
          <p:cNvSpPr/>
          <p:nvPr/>
        </p:nvSpPr>
        <p:spPr>
          <a:xfrm>
            <a:off x="2810447" y="753982"/>
            <a:ext cx="213496" cy="105909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E69E17-FA6E-DAE9-A7BF-1F48ABCB8BEB}"/>
              </a:ext>
            </a:extLst>
          </p:cNvPr>
          <p:cNvSpPr/>
          <p:nvPr/>
        </p:nvSpPr>
        <p:spPr>
          <a:xfrm>
            <a:off x="2810447" y="1883791"/>
            <a:ext cx="213496" cy="1066481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AFECBE8-DA3C-C9CF-1D8D-C280C0D5FDCF}"/>
              </a:ext>
            </a:extLst>
          </p:cNvPr>
          <p:cNvSpPr/>
          <p:nvPr/>
        </p:nvSpPr>
        <p:spPr>
          <a:xfrm>
            <a:off x="2810447" y="3267842"/>
            <a:ext cx="213496" cy="14565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96C70-177D-2821-5B2D-BDE73EF6C230}"/>
              </a:ext>
            </a:extLst>
          </p:cNvPr>
          <p:cNvSpPr txBox="1"/>
          <p:nvPr/>
        </p:nvSpPr>
        <p:spPr>
          <a:xfrm>
            <a:off x="1171074" y="1181203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Self-regulation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7B6CB-25F0-5C91-EF24-6D55FCE77133}"/>
              </a:ext>
            </a:extLst>
          </p:cNvPr>
          <p:cNvSpPr txBox="1"/>
          <p:nvPr/>
        </p:nvSpPr>
        <p:spPr>
          <a:xfrm>
            <a:off x="1323474" y="2276402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C0A2-99DE-86CA-EB9A-89F3DA2800CB}"/>
              </a:ext>
            </a:extLst>
          </p:cNvPr>
          <p:cNvSpPr txBox="1"/>
          <p:nvPr/>
        </p:nvSpPr>
        <p:spPr>
          <a:xfrm>
            <a:off x="1277332" y="3864989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AB835-3951-A95D-8F71-C330AB4F2DF4}"/>
              </a:ext>
            </a:extLst>
          </p:cNvPr>
          <p:cNvSpPr txBox="1"/>
          <p:nvPr/>
        </p:nvSpPr>
        <p:spPr>
          <a:xfrm>
            <a:off x="1374122" y="2985946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538394"/>
            <a:ext cx="825022" cy="233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975CB-1BE5-FC3D-4605-2F2D4C4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36" y="1245265"/>
            <a:ext cx="3480895" cy="28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5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1041" y="3249586"/>
            <a:ext cx="2160000" cy="1409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BCF777-2E96-9748-BF71-8CD199FCD14B}"/>
              </a:ext>
            </a:extLst>
          </p:cNvPr>
          <p:cNvSpPr/>
          <p:nvPr/>
        </p:nvSpPr>
        <p:spPr>
          <a:xfrm>
            <a:off x="8777576" y="2109608"/>
            <a:ext cx="4826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CAAF8-21AF-6F4F-A54D-DDB5B4BE5DA1}"/>
              </a:ext>
            </a:extLst>
          </p:cNvPr>
          <p:cNvSpPr txBox="1"/>
          <p:nvPr/>
        </p:nvSpPr>
        <p:spPr>
          <a:xfrm>
            <a:off x="9287895" y="2037297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42605-C6A2-7D40-B6BD-FB6D8D03DD7C}"/>
              </a:ext>
            </a:extLst>
          </p:cNvPr>
          <p:cNvCxnSpPr/>
          <p:nvPr/>
        </p:nvCxnSpPr>
        <p:spPr>
          <a:xfrm>
            <a:off x="8777576" y="2192736"/>
            <a:ext cx="4824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94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6532" y="3245585"/>
            <a:ext cx="2109018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Stop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587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338375"/>
            <a:ext cx="2116858" cy="1261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8070" y="3318634"/>
            <a:ext cx="2135113" cy="128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83501"/>
            <a:ext cx="2090978" cy="1261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73719"/>
            <a:ext cx="2106315" cy="127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1784" y="1257836"/>
            <a:ext cx="2116858" cy="1261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44737"/>
            <a:ext cx="2124697" cy="1282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3849" y="1251315"/>
            <a:ext cx="2114384" cy="1276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6532" y="3325810"/>
            <a:ext cx="2109018" cy="1256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1935" y="5092689"/>
            <a:ext cx="2122185" cy="1264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08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92646"/>
            <a:ext cx="2116858" cy="135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7916" y="3287178"/>
            <a:ext cx="2115421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6331"/>
            <a:ext cx="2090978" cy="1336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6276"/>
            <a:ext cx="2106315" cy="1346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1229" y="1227454"/>
            <a:ext cx="209796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6968"/>
            <a:ext cx="2124697" cy="1357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5441" y="1211029"/>
            <a:ext cx="2111199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85942" y="3295540"/>
            <a:ext cx="2090197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81404" y="5062230"/>
            <a:ext cx="2103247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7B358-B840-674B-B7EE-DE39ECF9A591}"/>
              </a:ext>
            </a:extLst>
          </p:cNvPr>
          <p:cNvGrpSpPr/>
          <p:nvPr/>
        </p:nvGrpSpPr>
        <p:grpSpPr>
          <a:xfrm>
            <a:off x="8691624" y="1038458"/>
            <a:ext cx="2099724" cy="1304353"/>
            <a:chOff x="7294880" y="-100102"/>
            <a:chExt cx="2099724" cy="13043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3880FA-94B3-8A42-B215-3417B6140247}"/>
                </a:ext>
              </a:extLst>
            </p:cNvPr>
            <p:cNvSpPr/>
            <p:nvPr/>
          </p:nvSpPr>
          <p:spPr>
            <a:xfrm>
              <a:off x="7413643" y="1081143"/>
              <a:ext cx="482600" cy="360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434D3-EE81-E849-9142-18387BA6B0D5}"/>
                </a:ext>
              </a:extLst>
            </p:cNvPr>
            <p:cNvSpPr/>
            <p:nvPr/>
          </p:nvSpPr>
          <p:spPr>
            <a:xfrm>
              <a:off x="7413643" y="874262"/>
              <a:ext cx="482600" cy="360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D34C6E-F9C3-184F-81E0-98C227CAA3A3}"/>
                </a:ext>
              </a:extLst>
            </p:cNvPr>
            <p:cNvSpPr/>
            <p:nvPr/>
          </p:nvSpPr>
          <p:spPr>
            <a:xfrm>
              <a:off x="7413643" y="675848"/>
              <a:ext cx="482600" cy="360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03C3B2-8377-EC4E-B722-A79A8770C4CB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D8707C-3C04-6D46-9EC6-494B79BAF37D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2C337D-1E09-A04B-A598-44D56C883E87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907EFA-2A37-AC40-9E88-3B75E80A75A1}"/>
                </a:ext>
              </a:extLst>
            </p:cNvPr>
            <p:cNvSpPr txBox="1"/>
            <p:nvPr/>
          </p:nvSpPr>
          <p:spPr>
            <a:xfrm>
              <a:off x="7294880" y="-100102"/>
              <a:ext cx="2099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ICC/</a:t>
              </a:r>
            </a:p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change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3960FEF-5F01-EE42-91E2-014657E9CFFF}"/>
              </a:ext>
            </a:extLst>
          </p:cNvPr>
          <p:cNvSpPr/>
          <p:nvPr/>
        </p:nvSpPr>
        <p:spPr>
          <a:xfrm>
            <a:off x="8810387" y="1619672"/>
            <a:ext cx="4826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10772-2A97-8C49-B023-C05E795930C9}"/>
              </a:ext>
            </a:extLst>
          </p:cNvPr>
          <p:cNvSpPr txBox="1"/>
          <p:nvPr/>
        </p:nvSpPr>
        <p:spPr>
          <a:xfrm>
            <a:off x="9320706" y="1509603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</p:spTree>
    <p:extLst>
      <p:ext uri="{BB962C8B-B14F-4D97-AF65-F5344CB8AC3E}">
        <p14:creationId xmlns:p14="http://schemas.microsoft.com/office/powerpoint/2010/main" val="89715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1" y="1776944"/>
            <a:ext cx="1998149" cy="329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8150637" y="1776944"/>
            <a:ext cx="1998000" cy="329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385"/>
          <a:stretch/>
        </p:blipFill>
        <p:spPr>
          <a:xfrm>
            <a:off x="1116873" y="1776942"/>
            <a:ext cx="1998000" cy="32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7385"/>
          <a:stretch/>
        </p:blipFill>
        <p:spPr>
          <a:xfrm>
            <a:off x="5818098" y="1776943"/>
            <a:ext cx="1980000" cy="329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416623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066011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5767235" y="144641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8048913" y="144641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91731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97968E-B259-734B-BE92-1381155C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6"/>
          <a:stretch/>
        </p:blipFill>
        <p:spPr>
          <a:xfrm>
            <a:off x="2405150" y="1247452"/>
            <a:ext cx="4387536" cy="417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D87A2-1F52-CA43-AEF5-928B310A0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7629" b="30802"/>
          <a:stretch/>
        </p:blipFill>
        <p:spPr>
          <a:xfrm>
            <a:off x="2761925" y="298652"/>
            <a:ext cx="3267084" cy="1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68B59-0281-B65A-4672-D784F2D9A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62"/>
          <a:stretch/>
        </p:blipFill>
        <p:spPr>
          <a:xfrm>
            <a:off x="5501396" y="311934"/>
            <a:ext cx="3411559" cy="623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5BF5D-60C5-FA28-B12E-2CF2F48B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1" t="15364" r="-6385" b="33027"/>
          <a:stretch/>
        </p:blipFill>
        <p:spPr>
          <a:xfrm>
            <a:off x="8826244" y="165539"/>
            <a:ext cx="682810" cy="2025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36E6E1-8E2F-37C8-D728-2D8F289AE37D}"/>
              </a:ext>
            </a:extLst>
          </p:cNvPr>
          <p:cNvSpPr txBox="1"/>
          <p:nvPr/>
        </p:nvSpPr>
        <p:spPr>
          <a:xfrm>
            <a:off x="6707079" y="6546066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D9F1E-E30B-B6F6-94B4-2E41B02BD524}"/>
              </a:ext>
            </a:extLst>
          </p:cNvPr>
          <p:cNvSpPr txBox="1"/>
          <p:nvPr/>
        </p:nvSpPr>
        <p:spPr>
          <a:xfrm rot="16200000">
            <a:off x="4494656" y="3080279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Predictor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4DE69-42ED-4961-DDFB-AC8C36AB656A}"/>
              </a:ext>
            </a:extLst>
          </p:cNvPr>
          <p:cNvSpPr txBox="1"/>
          <p:nvPr/>
        </p:nvSpPr>
        <p:spPr>
          <a:xfrm>
            <a:off x="7233013" y="253164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A0EFC-BA69-E9BE-FA76-A08051E0A8DE}"/>
              </a:ext>
            </a:extLst>
          </p:cNvPr>
          <p:cNvSpPr txBox="1"/>
          <p:nvPr/>
        </p:nvSpPr>
        <p:spPr>
          <a:xfrm>
            <a:off x="7233013" y="499385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p &lt; 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257F1-4903-2A43-EE0E-E9A312099B75}"/>
              </a:ext>
            </a:extLst>
          </p:cNvPr>
          <p:cNvSpPr txBox="1"/>
          <p:nvPr/>
        </p:nvSpPr>
        <p:spPr>
          <a:xfrm>
            <a:off x="1188702" y="1262828"/>
            <a:ext cx="37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decomposed predictors  (e.g., Factor_1_within):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~ predictor_within + predictor_between + (1 | participant)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119D6-56F1-81F9-A752-E02A26B318D0}"/>
              </a:ext>
            </a:extLst>
          </p:cNvPr>
          <p:cNvSpPr txBox="1"/>
          <p:nvPr/>
        </p:nvSpPr>
        <p:spPr>
          <a:xfrm>
            <a:off x="1201686" y="499384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definitions: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51B83-5BBC-05F6-F60C-4CC953B03029}"/>
              </a:ext>
            </a:extLst>
          </p:cNvPr>
          <p:cNvSpPr txBox="1"/>
          <p:nvPr/>
        </p:nvSpPr>
        <p:spPr>
          <a:xfrm>
            <a:off x="1201686" y="816552"/>
            <a:ext cx="371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untransformed predictors  (e.g., Factor_1):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~ predictor + (1 | participant) </a:t>
            </a:r>
          </a:p>
        </p:txBody>
      </p:sp>
    </p:spTree>
    <p:extLst>
      <p:ext uri="{BB962C8B-B14F-4D97-AF65-F5344CB8AC3E}">
        <p14:creationId xmlns:p14="http://schemas.microsoft.com/office/powerpoint/2010/main" val="3678862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69A38AF-2C82-4E47-B0FB-1A1883E39C48}"/>
              </a:ext>
            </a:extLst>
          </p:cNvPr>
          <p:cNvGrpSpPr/>
          <p:nvPr/>
        </p:nvGrpSpPr>
        <p:grpSpPr>
          <a:xfrm>
            <a:off x="605219" y="205867"/>
            <a:ext cx="3800780" cy="6480353"/>
            <a:chOff x="5112175" y="311934"/>
            <a:chExt cx="3800780" cy="6480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568B59-0281-B65A-4672-D784F2D9A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162"/>
            <a:stretch/>
          </p:blipFill>
          <p:spPr>
            <a:xfrm>
              <a:off x="5501396" y="311934"/>
              <a:ext cx="3411559" cy="62341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6E6E1-8E2F-37C8-D728-2D8F289AE37D}"/>
                </a:ext>
              </a:extLst>
            </p:cNvPr>
            <p:cNvSpPr txBox="1"/>
            <p:nvPr/>
          </p:nvSpPr>
          <p:spPr>
            <a:xfrm>
              <a:off x="6707079" y="6546066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variables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7D9F1E-E30B-B6F6-94B4-2E41B02BD524}"/>
                </a:ext>
              </a:extLst>
            </p:cNvPr>
            <p:cNvSpPr txBox="1"/>
            <p:nvPr/>
          </p:nvSpPr>
          <p:spPr>
            <a:xfrm rot="16200000">
              <a:off x="4494656" y="3080279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Predictor variables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6757DB-3A3B-7594-3EE2-7B81CA230B03}"/>
              </a:ext>
            </a:extLst>
          </p:cNvPr>
          <p:cNvGrpSpPr/>
          <p:nvPr/>
        </p:nvGrpSpPr>
        <p:grpSpPr>
          <a:xfrm>
            <a:off x="4814064" y="2217962"/>
            <a:ext cx="1593231" cy="2374778"/>
            <a:chOff x="5034637" y="3300200"/>
            <a:chExt cx="1593231" cy="23747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C5BF5D-60C5-FA28-B12E-2CF2F48B0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861" t="15364" r="-6385" b="33027"/>
            <a:stretch/>
          </p:blipFill>
          <p:spPr>
            <a:xfrm>
              <a:off x="5034637" y="3461446"/>
              <a:ext cx="682810" cy="202586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4DE69-42ED-4961-DDFB-AC8C36AB656A}"/>
                </a:ext>
              </a:extLst>
            </p:cNvPr>
            <p:cNvSpPr txBox="1"/>
            <p:nvPr/>
          </p:nvSpPr>
          <p:spPr>
            <a:xfrm>
              <a:off x="5034637" y="3300200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A0EFC-BA69-E9BE-FA76-A08051E0A8DE}"/>
                </a:ext>
              </a:extLst>
            </p:cNvPr>
            <p:cNvSpPr txBox="1"/>
            <p:nvPr/>
          </p:nvSpPr>
          <p:spPr>
            <a:xfrm>
              <a:off x="5034637" y="5428757"/>
              <a:ext cx="1593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 p &lt; .05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47427B-EB5E-D8CE-25BA-AA4F59C34472}"/>
              </a:ext>
            </a:extLst>
          </p:cNvPr>
          <p:cNvGrpSpPr/>
          <p:nvPr/>
        </p:nvGrpSpPr>
        <p:grpSpPr>
          <a:xfrm>
            <a:off x="3847429" y="328976"/>
            <a:ext cx="3729579" cy="1163554"/>
            <a:chOff x="1188702" y="499384"/>
            <a:chExt cx="3729579" cy="1163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257F1-4903-2A43-EE0E-E9A312099B75}"/>
                </a:ext>
              </a:extLst>
            </p:cNvPr>
            <p:cNvSpPr txBox="1"/>
            <p:nvPr/>
          </p:nvSpPr>
          <p:spPr>
            <a:xfrm>
              <a:off x="1188702" y="1262828"/>
              <a:ext cx="3716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decomposed predictors  (e.g., Factor_1_within): </a:t>
              </a:r>
            </a:p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~ predictor_within + predictor_between + (1 | participant)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1119D6-56F1-81F9-A752-E02A26B318D0}"/>
                </a:ext>
              </a:extLst>
            </p:cNvPr>
            <p:cNvSpPr txBox="1"/>
            <p:nvPr/>
          </p:nvSpPr>
          <p:spPr>
            <a:xfrm>
              <a:off x="1201686" y="499384"/>
              <a:ext cx="1481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definitions: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951B83-5BBC-05F6-F60C-4CC953B03029}"/>
                </a:ext>
              </a:extLst>
            </p:cNvPr>
            <p:cNvSpPr txBox="1"/>
            <p:nvPr/>
          </p:nvSpPr>
          <p:spPr>
            <a:xfrm>
              <a:off x="1201686" y="816552"/>
              <a:ext cx="3716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untransformed predictors  (e.g., Factor_1): </a:t>
              </a:r>
            </a:p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outcome ~ predictor + (1 | participant)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6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8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34158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775497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55838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5591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6613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94467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71473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384577" y="5563122"/>
            <a:ext cx="222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25AD-478D-5949-80FE-F22A0AF20B95}"/>
              </a:ext>
            </a:extLst>
          </p:cNvPr>
          <p:cNvSpPr txBox="1"/>
          <p:nvPr/>
        </p:nvSpPr>
        <p:spPr>
          <a:xfrm rot="19920000">
            <a:off x="1798400" y="4244426"/>
            <a:ext cx="258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Baseline measurements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775111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1901952" y="4086260"/>
            <a:ext cx="2060448" cy="107095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 flipH="1">
            <a:off x="2757319" y="4086259"/>
            <a:ext cx="12050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2E37C-7D84-CA44-A84F-BC60637E2827}"/>
              </a:ext>
            </a:extLst>
          </p:cNvPr>
          <p:cNvCxnSpPr/>
          <p:nvPr/>
        </p:nvCxnSpPr>
        <p:spPr>
          <a:xfrm>
            <a:off x="9560701" y="590201"/>
            <a:ext cx="80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EB0970-89EB-ED4D-9357-54444E4A00D9}"/>
              </a:ext>
            </a:extLst>
          </p:cNvPr>
          <p:cNvCxnSpPr>
            <a:cxnSpLocks/>
          </p:cNvCxnSpPr>
          <p:nvPr/>
        </p:nvCxnSpPr>
        <p:spPr>
          <a:xfrm flipH="1">
            <a:off x="3560119" y="4086257"/>
            <a:ext cx="4022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3962400" y="4135919"/>
            <a:ext cx="401400" cy="1021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3955138" y="4110945"/>
            <a:ext cx="1214571" cy="1031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81848" y="1961555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9214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6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to check SUD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4265007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955220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measurements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3154717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3153371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807278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403558" y="4517064"/>
            <a:ext cx="427337" cy="69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1327514" cy="686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EBCA77E-D831-CE46-91ED-C8C60A411583}"/>
              </a:ext>
            </a:extLst>
          </p:cNvPr>
          <p:cNvSpPr/>
          <p:nvPr/>
        </p:nvSpPr>
        <p:spPr>
          <a:xfrm>
            <a:off x="4651255" y="4937421"/>
            <a:ext cx="855606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ca. 20 min</a:t>
            </a:r>
          </a:p>
        </p:txBody>
      </p:sp>
    </p:spTree>
    <p:extLst>
      <p:ext uri="{BB962C8B-B14F-4D97-AF65-F5344CB8AC3E}">
        <p14:creationId xmlns:p14="http://schemas.microsoft.com/office/powerpoint/2010/main" val="253778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0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42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62859</TotalTime>
  <Words>1537</Words>
  <Application>Microsoft Macintosh PowerPoint</Application>
  <PresentationFormat>Widescreen</PresentationFormat>
  <Paragraphs>545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Times New Roman</vt:lpstr>
      <vt:lpstr>Office Theme</vt:lpstr>
      <vt:lpstr>Reliability and Validity   of smartphone-based cognitive-motivational experiments in alcohol use order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   of smartphone-based cognitive-motivational experiments in alcohol use order  </dc:title>
  <dc:creator>Hilmar Zech</dc:creator>
  <cp:lastModifiedBy>Hilmar Zech</cp:lastModifiedBy>
  <cp:revision>22</cp:revision>
  <dcterms:created xsi:type="dcterms:W3CDTF">2022-01-26T10:27:58Z</dcterms:created>
  <dcterms:modified xsi:type="dcterms:W3CDTF">2022-06-21T08:00:10Z</dcterms:modified>
</cp:coreProperties>
</file>